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59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5" r:id="rId21"/>
    <p:sldId id="277" r:id="rId22"/>
    <p:sldId id="278" r:id="rId23"/>
    <p:sldId id="279" r:id="rId24"/>
    <p:sldId id="280" r:id="rId25"/>
    <p:sldId id="281" r:id="rId26"/>
    <p:sldId id="282" r:id="rId27"/>
    <p:sldId id="260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391"/>
  </p:normalViewPr>
  <p:slideViewPr>
    <p:cSldViewPr snapToGrid="0" snapToObjects="1">
      <p:cViewPr>
        <p:scale>
          <a:sx n="76" d="100"/>
          <a:sy n="76" d="100"/>
        </p:scale>
        <p:origin x="8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D1C0D-7484-A846-93A4-6A7B0B6AB5C4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40F47-BADA-E048-8EA9-B9E942C7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4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9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4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3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0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8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6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6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5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0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5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1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13EB-1B9C-A840-BDE6-E3B6D0AC45E1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034" y="642026"/>
            <a:ext cx="10116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  Energy Story Ideas You 				Can Do Right Now</a:t>
            </a:r>
          </a:p>
        </p:txBody>
      </p:sp>
      <p:sp>
        <p:nvSpPr>
          <p:cNvPr id="6" name="TextBox 5"/>
          <p:cNvSpPr txBox="1"/>
          <p:nvPr/>
        </p:nvSpPr>
        <p:spPr>
          <a:xfrm rot="21256831">
            <a:off x="1390580" y="1560457"/>
            <a:ext cx="39883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Data Driven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Localizable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Timely</a:t>
            </a:r>
          </a:p>
          <a:p>
            <a:endParaRPr lang="en-US" sz="28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Freeform 8"/>
          <p:cNvSpPr/>
          <p:nvPr/>
        </p:nvSpPr>
        <p:spPr>
          <a:xfrm rot="20671350">
            <a:off x="1740627" y="1342330"/>
            <a:ext cx="274320" cy="403797"/>
          </a:xfrm>
          <a:custGeom>
            <a:avLst/>
            <a:gdLst>
              <a:gd name="connsiteX0" fmla="*/ 0 w 248194"/>
              <a:gd name="connsiteY0" fmla="*/ 431217 h 470405"/>
              <a:gd name="connsiteX1" fmla="*/ 117566 w 248194"/>
              <a:gd name="connsiteY1" fmla="*/ 142 h 470405"/>
              <a:gd name="connsiteX2" fmla="*/ 248194 w 248194"/>
              <a:gd name="connsiteY2" fmla="*/ 470405 h 47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94" h="470405">
                <a:moveTo>
                  <a:pt x="0" y="431217"/>
                </a:moveTo>
                <a:cubicBezTo>
                  <a:pt x="38100" y="212414"/>
                  <a:pt x="76200" y="-6389"/>
                  <a:pt x="117566" y="142"/>
                </a:cubicBezTo>
                <a:cubicBezTo>
                  <a:pt x="158932" y="6673"/>
                  <a:pt x="203563" y="238539"/>
                  <a:pt x="248194" y="470405"/>
                </a:cubicBez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118" y="4880948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JORDAN WIRFS-BROCK, @</a:t>
            </a:r>
            <a:r>
              <a:rPr lang="en-US" dirty="0" err="1" smtClean="0"/>
              <a:t>jordanwb</a:t>
            </a:r>
            <a:endParaRPr lang="en-US" dirty="0" smtClean="0"/>
          </a:p>
          <a:p>
            <a:r>
              <a:rPr lang="en-US" dirty="0" smtClean="0"/>
              <a:t>DAN BOYCE, @</a:t>
            </a:r>
            <a:r>
              <a:rPr lang="en-US" dirty="0" err="1" smtClean="0"/>
              <a:t>boycedan</a:t>
            </a:r>
            <a:endParaRPr lang="en-US" dirty="0" smtClean="0"/>
          </a:p>
          <a:p>
            <a:r>
              <a:rPr lang="en-US" dirty="0" smtClean="0"/>
              <a:t>STEPHANIE JOYCE, @</a:t>
            </a:r>
            <a:r>
              <a:rPr lang="en-US" dirty="0" err="1" smtClean="0"/>
              <a:t>stephaniemjoyce</a:t>
            </a:r>
            <a:endParaRPr lang="en-US" dirty="0" smtClean="0"/>
          </a:p>
          <a:p>
            <a:r>
              <a:rPr lang="en-US" dirty="0" smtClean="0"/>
              <a:t>LEIGH PATERSON, @</a:t>
            </a:r>
            <a:r>
              <a:rPr lang="en-US" dirty="0" err="1" smtClean="0"/>
              <a:t>sclaterpee</a:t>
            </a:r>
            <a:endParaRPr lang="en-US" dirty="0" smtClean="0"/>
          </a:p>
          <a:p>
            <a:r>
              <a:rPr lang="en-US" dirty="0" smtClean="0"/>
              <a:t>REBECCA JACOBSON, @</a:t>
            </a:r>
            <a:r>
              <a:rPr lang="en-US" dirty="0" err="1" smtClean="0"/>
              <a:t>rebeccajacobson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4400" y="6358276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 2016</a:t>
            </a:r>
            <a:r>
              <a:rPr lang="en-US" smtClean="0"/>
              <a:t>, Denver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4358640"/>
            <a:ext cx="2522220" cy="25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94932"/>
            <a:ext cx="2606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8. Those Pesky Squirrels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2" y="0"/>
            <a:ext cx="94547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8228" y="6611779"/>
            <a:ext cx="19014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http://www.cybersquirrel1.com/</a:t>
            </a:r>
          </a:p>
        </p:txBody>
      </p:sp>
    </p:spTree>
    <p:extLst>
      <p:ext uri="{BB962C8B-B14F-4D97-AF65-F5344CB8AC3E}">
        <p14:creationId xmlns:p14="http://schemas.microsoft.com/office/powerpoint/2010/main" val="19493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66483"/>
            <a:ext cx="3611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9. Who Resurrected The Electric Car?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56" y="1207683"/>
            <a:ext cx="8625844" cy="4600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6205" y="5808133"/>
            <a:ext cx="3135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/features/2016-ev-oil-crisis/</a:t>
            </a:r>
          </a:p>
        </p:txBody>
      </p:sp>
    </p:spTree>
    <p:extLst>
      <p:ext uri="{BB962C8B-B14F-4D97-AF65-F5344CB8AC3E}">
        <p14:creationId xmlns:p14="http://schemas.microsoft.com/office/powerpoint/2010/main" val="16443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54938"/>
            <a:ext cx="390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10. How Much Do We Drive?</a:t>
            </a:r>
          </a:p>
        </p:txBody>
      </p:sp>
      <p:sp>
        <p:nvSpPr>
          <p:cNvPr id="3" name="Rectangle 2"/>
          <p:cNvSpPr/>
          <p:nvPr/>
        </p:nvSpPr>
        <p:spPr>
          <a:xfrm>
            <a:off x="8449733" y="4555067"/>
            <a:ext cx="4097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research.stlouisfed.org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/fred2/series/M12MTVUSM227NFWA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5449"/>
            <a:ext cx="8890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1348740"/>
            <a:ext cx="2857499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11. Gas Taxes, Love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Or Hate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57" y="0"/>
            <a:ext cx="855764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6667" y="66075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www.api.org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/oil-and-natural-gas-overview/industry-economics/fuel-taxes/gasoline-tax</a:t>
            </a:r>
          </a:p>
        </p:txBody>
      </p:sp>
    </p:spTree>
    <p:extLst>
      <p:ext uri="{BB962C8B-B14F-4D97-AF65-F5344CB8AC3E}">
        <p14:creationId xmlns:p14="http://schemas.microsoft.com/office/powerpoint/2010/main" val="10282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86272"/>
            <a:ext cx="3177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12. Why Is Everyone Always Talking About </a:t>
            </a:r>
          </a:p>
          <a:p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Rig Count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9287038" y="6487476"/>
            <a:ext cx="29049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/graphics/2016-oil-rigs/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1" y="846666"/>
            <a:ext cx="7682455" cy="5454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321732"/>
            <a:ext cx="3484977" cy="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" y="333076"/>
            <a:ext cx="4709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13. Earthquakes And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Oil And Gas</a:t>
            </a:r>
            <a:endParaRPr lang="en-US" sz="48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333076"/>
            <a:ext cx="4853940" cy="42633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23560" y="45964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/>
              <a:t>https://</a:t>
            </a:r>
            <a:r>
              <a:rPr lang="en-US" sz="1000" dirty="0" err="1"/>
              <a:t>www.revealnews.org</a:t>
            </a:r>
            <a:r>
              <a:rPr lang="en-US" sz="1000" dirty="0"/>
              <a:t>/article/watch-</a:t>
            </a:r>
            <a:r>
              <a:rPr lang="en-US" sz="1000" dirty="0" err="1"/>
              <a:t>oklahomas</a:t>
            </a:r>
            <a:r>
              <a:rPr lang="en-US" sz="1000" dirty="0"/>
              <a:t>-earthquake-explosion/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40" y="4956974"/>
            <a:ext cx="6337300" cy="1549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04790" y="65062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www.revealnews.org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/article/listen-to-the-music-of-seismic-activity-in-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oklahoma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28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64157"/>
            <a:ext cx="3063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14. Pipelines: Hidden Fluid Highways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44" y="647700"/>
            <a:ext cx="9003055" cy="4618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54544" y="5408769"/>
            <a:ext cx="4837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/2014/08/01/half-century-old-pipelines-carry-oil-and-gas-load/</a:t>
            </a:r>
          </a:p>
        </p:txBody>
      </p:sp>
    </p:spTree>
    <p:extLst>
      <p:ext uri="{BB962C8B-B14F-4D97-AF65-F5344CB8AC3E}">
        <p14:creationId xmlns:p14="http://schemas.microsoft.com/office/powerpoint/2010/main" val="18574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1" y="160020"/>
            <a:ext cx="2948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15. Spills Happen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83" y="342900"/>
            <a:ext cx="8901858" cy="53035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3241" y="57061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www.nytimes.com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/interactive/2014/11/23/us/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north-dakota-spill-database.html?_r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422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81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16. So Do Bankruptcies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431800"/>
            <a:ext cx="8115300" cy="5981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14933" y="6167279"/>
            <a:ext cx="16482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lopucki.law.ucla.edu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79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9647"/>
            <a:ext cx="3451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17. Jobs: Who Works In Energy?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2" y="762846"/>
            <a:ext cx="8818878" cy="4960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8800" y="58035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/2015/04/28/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-how-much-coal-does-a-miner-mine/</a:t>
            </a:r>
          </a:p>
        </p:txBody>
      </p:sp>
    </p:spTree>
    <p:extLst>
      <p:ext uri="{BB962C8B-B14F-4D97-AF65-F5344CB8AC3E}">
        <p14:creationId xmlns:p14="http://schemas.microsoft.com/office/powerpoint/2010/main" val="15553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5234" y="165995"/>
            <a:ext cx="10116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Energy? But that’s too…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4461" y="217690"/>
            <a:ext cx="203842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Nerdy</a:t>
            </a: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Businessy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Jargony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Complex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Politicized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Esoteric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Irrelevant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Unsexy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Wonky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endParaRPr lang="en-US" sz="32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9510" l="694" r="926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149" y="1685632"/>
            <a:ext cx="4049204" cy="53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657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18. Quantifying The Collapse of Coal</a:t>
            </a:r>
          </a:p>
        </p:txBody>
      </p:sp>
      <p:pic>
        <p:nvPicPr>
          <p:cNvPr id="1028" name="Picture 4" descr="raph of quarterly severance tax revenue, as explained in the artic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83" y="1100667"/>
            <a:ext cx="7770517" cy="399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54603" y="5096933"/>
            <a:ext cx="3137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=24512</a:t>
            </a:r>
          </a:p>
        </p:txBody>
      </p:sp>
    </p:spTree>
    <p:extLst>
      <p:ext uri="{BB962C8B-B14F-4D97-AF65-F5344CB8AC3E}">
        <p14:creationId xmlns:p14="http://schemas.microsoft.com/office/powerpoint/2010/main" val="11618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274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19. So About The Clean Power Plan…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88" y="89646"/>
            <a:ext cx="6123587" cy="6417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3803" y="6611779"/>
            <a:ext cx="4418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Data Source: U.S. EPA; Graphic: Inside Energy, 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cleanpowerplanvisual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1" y="2774430"/>
            <a:ext cx="2720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20.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Money In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Politics</a:t>
            </a:r>
            <a:endParaRPr lang="en-US" sz="48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06" y="3072348"/>
            <a:ext cx="8629294" cy="3189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13866" y="6354246"/>
            <a:ext cx="70781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/2014/10/23/more-money-to-fight-over-more-money-to-fight-with-north-dakota-politics-transformed/</a:t>
            </a:r>
          </a:p>
        </p:txBody>
      </p:sp>
    </p:spTree>
    <p:extLst>
      <p:ext uri="{BB962C8B-B14F-4D97-AF65-F5344CB8AC3E}">
        <p14:creationId xmlns:p14="http://schemas.microsoft.com/office/powerpoint/2010/main" val="9139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726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21.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Money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In </a:t>
            </a:r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Investments</a:t>
            </a:r>
            <a:endParaRPr lang="en-US" sz="48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43" y="0"/>
            <a:ext cx="641395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6682" y="6611779"/>
            <a:ext cx="3331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/2014/11/12/who-owns-oil-and-gas/</a:t>
            </a:r>
          </a:p>
        </p:txBody>
      </p:sp>
    </p:spTree>
    <p:extLst>
      <p:ext uri="{BB962C8B-B14F-4D97-AF65-F5344CB8AC3E}">
        <p14:creationId xmlns:p14="http://schemas.microsoft.com/office/powerpoint/2010/main" val="7438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134" y="4412827"/>
            <a:ext cx="3497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22. What Do The 10-Ks Say?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05841"/>
            <a:ext cx="7726986" cy="463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6400" y="5063064"/>
            <a:ext cx="7726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  <a:latin typeface="Georgia" charset="0"/>
              </a:rPr>
              <a:t>Understanding how debt plays into the web of a company's finances was a beast - nay, a monster. We faced the Debt Monster with only 10-Ks to protect us.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096000" y="57663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/2015/01/21/slaying-the-debt-monster-finances-of-10-oil-and-gas-companies-in-colorado/</a:t>
            </a:r>
          </a:p>
        </p:txBody>
      </p:sp>
    </p:spTree>
    <p:extLst>
      <p:ext uri="{BB962C8B-B14F-4D97-AF65-F5344CB8AC3E}">
        <p14:creationId xmlns:p14="http://schemas.microsoft.com/office/powerpoint/2010/main" val="410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" y="0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23. How Big Is The Internet’s Electricity Bill?</a:t>
            </a:r>
          </a:p>
        </p:txBody>
      </p:sp>
      <p:pic>
        <p:nvPicPr>
          <p:cNvPr id="1026" name="Picture 2" descr="iew data for data center electricity, overall and as a portion of U.S. electricity 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476792"/>
            <a:ext cx="8783704" cy="461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50920" y="60945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/2015/01/27/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-hosts-first-waste-powered-data-center-in-u-s/</a:t>
            </a:r>
          </a:p>
        </p:txBody>
      </p:sp>
    </p:spTree>
    <p:extLst>
      <p:ext uri="{BB962C8B-B14F-4D97-AF65-F5344CB8AC3E}">
        <p14:creationId xmlns:p14="http://schemas.microsoft.com/office/powerpoint/2010/main" val="553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634741"/>
            <a:ext cx="2834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24. Take A Big Bite Of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85" y="402841"/>
            <a:ext cx="5566848" cy="609221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88000" y="0"/>
            <a:ext cx="0" cy="6858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095066" y="65586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/2015/12/08/quiz-how-much-energy-does-it-take-to-make-your-food/</a:t>
            </a:r>
          </a:p>
        </p:txBody>
      </p:sp>
    </p:spTree>
    <p:extLst>
      <p:ext uri="{BB962C8B-B14F-4D97-AF65-F5344CB8AC3E}">
        <p14:creationId xmlns:p14="http://schemas.microsoft.com/office/powerpoint/2010/main" val="18240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775" y="4561100"/>
            <a:ext cx="3870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4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4400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Questions, Answered.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4" y="391994"/>
            <a:ext cx="10058400" cy="1043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55" y="2223179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This is just the beginning.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874" y="3153208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Data Battery! Data we’ve cleaned and analyzed, along with notes and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874" y="5159532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Peek in our notes! Our go-to energy data sources: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8874" y="1407215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Tip sheet! Notes, data sources and ideas for each of the examples in this presentation:</a:t>
            </a:r>
          </a:p>
        </p:txBody>
      </p:sp>
      <p:pic>
        <p:nvPicPr>
          <p:cNvPr id="1026" name="Picture 2" descr="ata_battery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10" y="3837492"/>
            <a:ext cx="3810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07514" y="3614873"/>
            <a:ext cx="6541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InsideEnergy</a:t>
            </a:r>
            <a:r>
              <a:rPr lang="en-US" sz="2400" b="1" dirty="0">
                <a:solidFill>
                  <a:schemeClr val="accent1"/>
                </a:solidFill>
              </a:rPr>
              <a:t>/Data-for-stories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7514" y="5621197"/>
            <a:ext cx="3981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bit.ly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IEDataResources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7514" y="1872232"/>
            <a:ext cx="3001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LINK TO TIPSHEET - TK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We want to nerd out about energy with </a:t>
            </a:r>
            <a:r>
              <a:rPr lang="en-US" sz="4400" b="1" dirty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you. Get in touch. </a:t>
            </a:r>
            <a:endParaRPr lang="en-US" sz="44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874" y="2160608"/>
            <a:ext cx="111454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JORDAN WIRFS-BROCK | @</a:t>
            </a:r>
            <a:r>
              <a:rPr lang="en-US" sz="2800" dirty="0" err="1" smtClean="0">
                <a:solidFill>
                  <a:schemeClr val="bg2"/>
                </a:solidFill>
              </a:rPr>
              <a:t>jordanwb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DAN BOYCE | @</a:t>
            </a:r>
            <a:r>
              <a:rPr lang="en-US" sz="2800" dirty="0" err="1" smtClean="0">
                <a:solidFill>
                  <a:schemeClr val="bg2"/>
                </a:solidFill>
              </a:rPr>
              <a:t>boycedan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STEPHANIE JOYCE | @</a:t>
            </a:r>
            <a:r>
              <a:rPr lang="en-US" sz="2800" dirty="0" err="1" smtClean="0">
                <a:solidFill>
                  <a:schemeClr val="bg2"/>
                </a:solidFill>
              </a:rPr>
              <a:t>stephaniemjoyce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LEIGH PATERSON | @</a:t>
            </a:r>
            <a:r>
              <a:rPr lang="en-US" sz="2800" dirty="0" err="1" smtClean="0">
                <a:solidFill>
                  <a:schemeClr val="bg2"/>
                </a:solidFill>
              </a:rPr>
              <a:t>sclaterpee</a:t>
            </a:r>
            <a:endParaRPr lang="en-US" sz="2800" dirty="0" smtClean="0">
              <a:solidFill>
                <a:schemeClr val="bg2"/>
              </a:solidFill>
            </a:endParaRPr>
          </a:p>
          <a:p>
            <a:r>
              <a:rPr lang="en-US" sz="2800" dirty="0" smtClean="0">
                <a:solidFill>
                  <a:schemeClr val="bg2"/>
                </a:solidFill>
              </a:rPr>
              <a:t>REBECCA JACOBSON | @</a:t>
            </a:r>
            <a:r>
              <a:rPr lang="en-US" sz="2800" dirty="0" err="1" smtClean="0">
                <a:solidFill>
                  <a:schemeClr val="bg2"/>
                </a:solidFill>
              </a:rPr>
              <a:t>rebeccajacobson</a:t>
            </a:r>
            <a:endParaRPr lang="en-US" sz="2800" dirty="0" smtClean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3600" b="1" dirty="0" err="1">
                <a:solidFill>
                  <a:schemeClr val="bg2"/>
                </a:solidFill>
              </a:rPr>
              <a:t>i</a:t>
            </a:r>
            <a:r>
              <a:rPr lang="en-US" sz="3600" b="1" dirty="0" err="1" smtClean="0">
                <a:solidFill>
                  <a:schemeClr val="bg2"/>
                </a:solidFill>
              </a:rPr>
              <a:t>nsideenergy.org</a:t>
            </a:r>
            <a:endParaRPr lang="en-US" sz="36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6999" y="1495957"/>
            <a:ext cx="2921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1. How Much Electricity Do You Use?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36133"/>
            <a:ext cx="9144000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7119" y="5541433"/>
            <a:ext cx="30748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/2016/02/23/boiling-water-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ieq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099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" y="1028700"/>
            <a:ext cx="2857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2. And What’s The Price Of Your Kilowatt Hour?</a:t>
            </a:r>
          </a:p>
        </p:txBody>
      </p:sp>
      <p:pic>
        <p:nvPicPr>
          <p:cNvPr id="2" name="Electricity Prices 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373" y="273337"/>
            <a:ext cx="9207627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0"/>
            <a:ext cx="2865120" cy="1244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47274" y="6397048"/>
            <a:ext cx="1994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Source: EIA,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kWhprice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460354"/>
            <a:ext cx="25679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3. And Where Does It Come From…?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693420"/>
            <a:ext cx="7315200" cy="189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2739786"/>
            <a:ext cx="2397687" cy="3274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2743200"/>
            <a:ext cx="2362200" cy="327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40" y="2739786"/>
            <a:ext cx="2415192" cy="32741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5361" y="6168004"/>
            <a:ext cx="6888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www.npr.org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/2015/09/10/319535020/coal-gas-nuclear-hydro-how-your-state-generates-power</a:t>
            </a:r>
          </a:p>
        </p:txBody>
      </p:sp>
    </p:spTree>
    <p:extLst>
      <p:ext uri="{BB962C8B-B14F-4D97-AF65-F5344CB8AC3E}">
        <p14:creationId xmlns:p14="http://schemas.microsoft.com/office/powerpoint/2010/main" val="14951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3" y="1188720"/>
            <a:ext cx="3171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4. Whatever Happened to Rooftop Solar?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1922" y="6611779"/>
            <a:ext cx="28600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/series/the-solar-challenge/</a:t>
            </a:r>
          </a:p>
        </p:txBody>
      </p:sp>
    </p:spTree>
    <p:extLst>
      <p:ext uri="{BB962C8B-B14F-4D97-AF65-F5344CB8AC3E}">
        <p14:creationId xmlns:p14="http://schemas.microsoft.com/office/powerpoint/2010/main" val="646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5861"/>
            <a:ext cx="2491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5. Energy Storage: Are We There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741968"/>
            <a:ext cx="8089900" cy="5372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83512" y="6114068"/>
            <a:ext cx="27671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www.energystorageexchange.org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/projects</a:t>
            </a:r>
          </a:p>
        </p:txBody>
      </p:sp>
    </p:spTree>
    <p:extLst>
      <p:ext uri="{BB962C8B-B14F-4D97-AF65-F5344CB8AC3E}">
        <p14:creationId xmlns:p14="http://schemas.microsoft.com/office/powerpoint/2010/main" val="2065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37774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6. Smart Meters And The Internet of Things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6" y="1720850"/>
            <a:ext cx="7315200" cy="3619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5699" y="5340350"/>
            <a:ext cx="3121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=8590</a:t>
            </a:r>
          </a:p>
        </p:txBody>
      </p:sp>
    </p:spTree>
    <p:extLst>
      <p:ext uri="{BB962C8B-B14F-4D97-AF65-F5344CB8AC3E}">
        <p14:creationId xmlns:p14="http://schemas.microsoft.com/office/powerpoint/2010/main" val="7199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549676"/>
            <a:ext cx="3268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7. When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the Power Goes Out…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47" y="0"/>
            <a:ext cx="5400887" cy="6710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46" y="2736399"/>
            <a:ext cx="4768554" cy="3973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07867" y="6537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/2015/03/20/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-questions-how-long-is-your-blackout/</a:t>
            </a:r>
          </a:p>
        </p:txBody>
      </p:sp>
    </p:spTree>
    <p:extLst>
      <p:ext uri="{BB962C8B-B14F-4D97-AF65-F5344CB8AC3E}">
        <p14:creationId xmlns:p14="http://schemas.microsoft.com/office/powerpoint/2010/main" val="2054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CACACA"/>
      </a:dk1>
      <a:lt1>
        <a:srgbClr val="CACACA"/>
      </a:lt1>
      <a:dk2>
        <a:srgbClr val="CACACA"/>
      </a:dk2>
      <a:lt2>
        <a:srgbClr val="00A2B2"/>
      </a:lt2>
      <a:accent1>
        <a:srgbClr val="FF6B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3251</TotalTime>
  <Words>547</Words>
  <Application>Microsoft Macintosh PowerPoint</Application>
  <PresentationFormat>Widescreen</PresentationFormat>
  <Paragraphs>142</Paragraphs>
  <Slides>29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Garamond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Wirfs-Brock</dc:creator>
  <cp:lastModifiedBy>Microsoft Office User</cp:lastModifiedBy>
  <cp:revision>83</cp:revision>
  <dcterms:created xsi:type="dcterms:W3CDTF">2016-03-02T20:25:51Z</dcterms:created>
  <dcterms:modified xsi:type="dcterms:W3CDTF">2016-03-10T15:11:02Z</dcterms:modified>
</cp:coreProperties>
</file>